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embeddedFontLst>
    <p:embeddedFont>
      <p:font typeface="Noto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isr+FXcHnPiLEdIcjtr8dSn5HZ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toSans-italic.fntdata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font" Target="fonts/NotoSans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NotoSans-bold.fntdata"/><Relationship Id="rId6" Type="http://schemas.openxmlformats.org/officeDocument/2006/relationships/slide" Target="slides/slide2.xml"/><Relationship Id="rId18" Type="http://schemas.openxmlformats.org/officeDocument/2006/relationships/font" Target="fonts/Noto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字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竖排标题与文本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algn="r">
              <a:spcBef>
                <a:spcPts val="0"/>
              </a:spcBef>
              <a:buNone/>
              <a:defRPr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13.png"/><Relationship Id="rId6" Type="http://schemas.openxmlformats.org/officeDocument/2006/relationships/image" Target="../media/image7.png"/><Relationship Id="rId7" Type="http://schemas.openxmlformats.org/officeDocument/2006/relationships/image" Target="../media/image20.png"/><Relationship Id="rId8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1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0" l="0" r="5247" t="75987"/>
          <a:stretch/>
        </p:blipFill>
        <p:spPr>
          <a:xfrm rot="5400000">
            <a:off x="-1093670" y="1086452"/>
            <a:ext cx="6865218" cy="4677878"/>
          </a:xfrm>
          <a:custGeom>
            <a:rect b="b" l="l" r="r" t="t"/>
            <a:pathLst>
              <a:path extrusionOk="0" h="4677878" w="6865218">
                <a:moveTo>
                  <a:pt x="0" y="4677878"/>
                </a:moveTo>
                <a:lnTo>
                  <a:pt x="0" y="0"/>
                </a:lnTo>
                <a:lnTo>
                  <a:pt x="6865218" y="0"/>
                </a:lnTo>
                <a:lnTo>
                  <a:pt x="6865218" y="467787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89" name="Google Shape;89;p1"/>
          <p:cNvSpPr txBox="1"/>
          <p:nvPr/>
        </p:nvSpPr>
        <p:spPr>
          <a:xfrm>
            <a:off x="5508115" y="2621002"/>
            <a:ext cx="6183304" cy="10156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US" sz="7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ADC</a:t>
            </a: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667225" y="2524563"/>
            <a:ext cx="1557765" cy="120850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chemeClr val="accent1"/>
                </a:solidFill>
                <a:latin typeface="Noto Sans"/>
              </a:rPr>
              <a:t>10</a:t>
            </a:r>
          </a:p>
        </p:txBody>
      </p:sp>
    </p:spTree>
  </p:cSld>
  <p:clrMapOvr>
    <a:masterClrMapping/>
  </p:clrMapOvr>
  <p:transition advClick="0" spd="slow" p14:dur="100000">
    <p:random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2848" y="-1"/>
            <a:ext cx="11915350" cy="7297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3685" y="580406"/>
            <a:ext cx="4077269" cy="4315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0556" y="210110"/>
            <a:ext cx="8923344" cy="6647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advClick="0" advTm="2000" spd="slow" p14:dur="500000"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124" y="169592"/>
            <a:ext cx="5525271" cy="3877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75406" y="314959"/>
            <a:ext cx="5834435" cy="4037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advClick="0" advTm="2000" spd="slow" p14:dur="500000"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/>
          <p:nvPr/>
        </p:nvSpPr>
        <p:spPr>
          <a:xfrm>
            <a:off x="272754" y="666920"/>
            <a:ext cx="5731805" cy="958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799A84"/>
                </a:solidFill>
                <a:latin typeface="Verdana"/>
                <a:ea typeface="Verdana"/>
                <a:cs typeface="Verdana"/>
                <a:sym typeface="Verdana"/>
              </a:rPr>
              <a:t>Tác dụng của bộ ADC Trong vi điều khiển/ vi xử lý</a:t>
            </a:r>
            <a:endParaRPr b="1" sz="2400">
              <a:solidFill>
                <a:srgbClr val="799A84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3"/>
          <p:cNvSpPr txBox="1"/>
          <p:nvPr/>
        </p:nvSpPr>
        <p:spPr>
          <a:xfrm>
            <a:off x="1154113" y="2481872"/>
            <a:ext cx="3572570" cy="1158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892813" y="5455123"/>
            <a:ext cx="522600" cy="522597"/>
            <a:chOff x="6844265" y="4734713"/>
            <a:chExt cx="410200" cy="410198"/>
          </a:xfrm>
        </p:grpSpPr>
        <p:sp>
          <p:nvSpPr>
            <p:cNvPr id="102" name="Google Shape;102;p3"/>
            <p:cNvSpPr/>
            <p:nvPr/>
          </p:nvSpPr>
          <p:spPr>
            <a:xfrm>
              <a:off x="6844265" y="4734713"/>
              <a:ext cx="410200" cy="410198"/>
            </a:xfrm>
            <a:prstGeom prst="ellipse">
              <a:avLst/>
            </a:prstGeom>
            <a:gradFill>
              <a:gsLst>
                <a:gs pos="0">
                  <a:srgbClr val="DEDEDE"/>
                </a:gs>
                <a:gs pos="60000">
                  <a:schemeClr val="accent6"/>
                </a:gs>
                <a:gs pos="100000">
                  <a:schemeClr val="accent6"/>
                </a:gs>
              </a:gsLst>
              <a:lin ang="2700000" scaled="0"/>
            </a:gradFill>
            <a:ln>
              <a:noFill/>
            </a:ln>
            <a:effectLst>
              <a:outerShdw blurRad="50800" rotWithShape="0" algn="ctr" dir="5400000" dist="50800">
                <a:schemeClr val="accent6">
                  <a:alpha val="20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5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6960365" y="4855582"/>
              <a:ext cx="178001" cy="162108"/>
            </a:xfrm>
            <a:custGeom>
              <a:rect b="b" l="l" r="r" t="t"/>
              <a:pathLst>
                <a:path extrusionOk="0" h="485775" w="533400">
                  <a:moveTo>
                    <a:pt x="125329" y="229221"/>
                  </a:moveTo>
                  <a:lnTo>
                    <a:pt x="125329" y="276846"/>
                  </a:lnTo>
                  <a:lnTo>
                    <a:pt x="144379" y="276846"/>
                  </a:lnTo>
                  <a:lnTo>
                    <a:pt x="144379" y="229221"/>
                  </a:lnTo>
                  <a:lnTo>
                    <a:pt x="392029" y="229221"/>
                  </a:lnTo>
                  <a:lnTo>
                    <a:pt x="392029" y="276846"/>
                  </a:lnTo>
                  <a:lnTo>
                    <a:pt x="411079" y="276846"/>
                  </a:lnTo>
                  <a:lnTo>
                    <a:pt x="411079" y="229221"/>
                  </a:lnTo>
                  <a:lnTo>
                    <a:pt x="534904" y="229221"/>
                  </a:lnTo>
                  <a:lnTo>
                    <a:pt x="534904" y="457821"/>
                  </a:lnTo>
                  <a:cubicBezTo>
                    <a:pt x="534904" y="473632"/>
                    <a:pt x="522141" y="486396"/>
                    <a:pt x="506329" y="486396"/>
                  </a:cubicBezTo>
                  <a:lnTo>
                    <a:pt x="30079" y="486396"/>
                  </a:lnTo>
                  <a:cubicBezTo>
                    <a:pt x="14267" y="486396"/>
                    <a:pt x="1504" y="473632"/>
                    <a:pt x="1504" y="457821"/>
                  </a:cubicBezTo>
                  <a:lnTo>
                    <a:pt x="1504" y="229221"/>
                  </a:lnTo>
                  <a:lnTo>
                    <a:pt x="125329" y="229221"/>
                  </a:lnTo>
                  <a:close/>
                  <a:moveTo>
                    <a:pt x="372979" y="621"/>
                  </a:moveTo>
                  <a:cubicBezTo>
                    <a:pt x="393363" y="621"/>
                    <a:pt x="410031" y="16623"/>
                    <a:pt x="411079" y="36816"/>
                  </a:cubicBezTo>
                  <a:lnTo>
                    <a:pt x="411079" y="38721"/>
                  </a:lnTo>
                  <a:lnTo>
                    <a:pt x="411079" y="114921"/>
                  </a:lnTo>
                  <a:lnTo>
                    <a:pt x="506329" y="114921"/>
                  </a:lnTo>
                  <a:cubicBezTo>
                    <a:pt x="522141" y="114921"/>
                    <a:pt x="534904" y="127685"/>
                    <a:pt x="534904" y="143496"/>
                  </a:cubicBezTo>
                  <a:lnTo>
                    <a:pt x="534904" y="210171"/>
                  </a:lnTo>
                  <a:lnTo>
                    <a:pt x="1504" y="210171"/>
                  </a:lnTo>
                  <a:lnTo>
                    <a:pt x="1504" y="143496"/>
                  </a:lnTo>
                  <a:cubicBezTo>
                    <a:pt x="1504" y="127685"/>
                    <a:pt x="14267" y="114921"/>
                    <a:pt x="30079" y="114921"/>
                  </a:cubicBezTo>
                  <a:lnTo>
                    <a:pt x="125329" y="114921"/>
                  </a:lnTo>
                  <a:lnTo>
                    <a:pt x="125329" y="38721"/>
                  </a:lnTo>
                  <a:cubicBezTo>
                    <a:pt x="125329" y="18337"/>
                    <a:pt x="141331" y="1669"/>
                    <a:pt x="161524" y="621"/>
                  </a:cubicBezTo>
                  <a:lnTo>
                    <a:pt x="163429" y="621"/>
                  </a:lnTo>
                  <a:lnTo>
                    <a:pt x="372979" y="621"/>
                  </a:lnTo>
                  <a:close/>
                  <a:moveTo>
                    <a:pt x="372979" y="19671"/>
                  </a:moveTo>
                  <a:lnTo>
                    <a:pt x="163429" y="19671"/>
                  </a:lnTo>
                  <a:cubicBezTo>
                    <a:pt x="153428" y="19671"/>
                    <a:pt x="145141" y="27482"/>
                    <a:pt x="144474" y="37292"/>
                  </a:cubicBezTo>
                  <a:lnTo>
                    <a:pt x="144379" y="38721"/>
                  </a:lnTo>
                  <a:lnTo>
                    <a:pt x="144379" y="114921"/>
                  </a:lnTo>
                  <a:lnTo>
                    <a:pt x="392029" y="114921"/>
                  </a:lnTo>
                  <a:lnTo>
                    <a:pt x="392029" y="38721"/>
                  </a:lnTo>
                  <a:cubicBezTo>
                    <a:pt x="392029" y="29196"/>
                    <a:pt x="384981" y="21290"/>
                    <a:pt x="375836" y="19862"/>
                  </a:cubicBezTo>
                  <a:lnTo>
                    <a:pt x="374408" y="19671"/>
                  </a:lnTo>
                  <a:lnTo>
                    <a:pt x="372979" y="1967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272755" y="2652650"/>
            <a:ext cx="5335285" cy="1775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Chuyển đổi các tín hiệu vật lý -&gt; tín hiệu digital</a:t>
            </a:r>
            <a:endParaRPr/>
          </a:p>
        </p:txBody>
      </p:sp>
      <p:pic>
        <p:nvPicPr>
          <p:cNvPr id="105" name="Google Shape;10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60163" y="1742041"/>
            <a:ext cx="4412217" cy="2481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1851" y="4041775"/>
            <a:ext cx="3762375" cy="222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advClick="0" advTm="2000" spd="slow" p14:dur="500000">
    <p:random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4"/>
          <p:cNvPicPr preferRelativeResize="0"/>
          <p:nvPr/>
        </p:nvPicPr>
        <p:blipFill rotWithShape="1">
          <a:blip r:embed="rId3">
            <a:alphaModFix/>
          </a:blip>
          <a:srcRect b="30792" l="66052" r="0" t="17316"/>
          <a:stretch/>
        </p:blipFill>
        <p:spPr>
          <a:xfrm flipH="1">
            <a:off x="102024" y="2933026"/>
            <a:ext cx="4116509" cy="3932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4"/>
          <p:cNvPicPr preferRelativeResize="0"/>
          <p:nvPr/>
        </p:nvPicPr>
        <p:blipFill rotWithShape="1">
          <a:blip r:embed="rId4">
            <a:alphaModFix/>
          </a:blip>
          <a:srcRect b="29357" l="0" r="0" t="35072"/>
          <a:stretch/>
        </p:blipFill>
        <p:spPr>
          <a:xfrm flipH="1">
            <a:off x="-22862" y="4144437"/>
            <a:ext cx="12205555" cy="2713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4"/>
          <p:cNvPicPr preferRelativeResize="0"/>
          <p:nvPr/>
        </p:nvPicPr>
        <p:blipFill rotWithShape="1">
          <a:blip r:embed="rId5">
            <a:alphaModFix/>
          </a:blip>
          <a:srcRect b="0" l="0" r="0" t="58269"/>
          <a:stretch/>
        </p:blipFill>
        <p:spPr>
          <a:xfrm flipH="1">
            <a:off x="-22863" y="3689347"/>
            <a:ext cx="12205555" cy="3183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28100" y="-161560"/>
            <a:ext cx="7412525" cy="4253243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"/>
          <p:cNvSpPr/>
          <p:nvPr/>
        </p:nvSpPr>
        <p:spPr>
          <a:xfrm>
            <a:off x="7061459" y="2270270"/>
            <a:ext cx="4503613" cy="4714843"/>
          </a:xfrm>
          <a:prstGeom prst="rect">
            <a:avLst/>
          </a:prstGeom>
          <a:solidFill>
            <a:schemeClr val="lt2"/>
          </a:solidFill>
          <a:ln cap="flat" cmpd="sng" w="12700">
            <a:solidFill>
              <a:srgbClr val="54545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Khi ở dạng analog khó truyền </a:t>
            </a:r>
            <a:b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A-&gt;D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Gọn – thay đổi thông số bằng lập trình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Ít mất mát dữ liệu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toàn </a:t>
            </a:r>
            <a:endParaRPr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81142" y="125914"/>
            <a:ext cx="3155015" cy="2104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-120065" y="4029667"/>
            <a:ext cx="7181524" cy="2843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advClick="0" advTm="2000" spd="slow" p14:dur="500000">
    <p:random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8593"/>
            <a:ext cx="5828281" cy="6437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118593"/>
            <a:ext cx="5724640" cy="2493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89764" y="3131117"/>
            <a:ext cx="5608156" cy="2906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advClick="0" advTm="2000" spd="slow" p14:dur="500000"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634976" cy="431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65131" y="0"/>
            <a:ext cx="4187349" cy="37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3681032"/>
            <a:ext cx="6522720" cy="3058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72080" y="0"/>
            <a:ext cx="5293360" cy="67805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0"/>
            <a:ext cx="12192000" cy="7152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1631" y="155170"/>
            <a:ext cx="11345858" cy="6363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17B5A"/>
      </a:accent1>
      <a:accent2>
        <a:srgbClr val="36654A"/>
      </a:accent2>
      <a:accent3>
        <a:srgbClr val="0B1610"/>
      </a:accent3>
      <a:accent4>
        <a:srgbClr val="131915"/>
      </a:accent4>
      <a:accent5>
        <a:srgbClr val="BF1C37"/>
      </a:accent5>
      <a:accent6>
        <a:srgbClr val="C9C9C9"/>
      </a:accent6>
      <a:hlink>
        <a:srgbClr val="417B5A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2022-04-02T05:47:16Z</dcterms:created>
  <dc:creator>angelrui0511@outlook.com</dc:creator>
</cp:coreProperties>
</file>